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81" r:id="rId5"/>
    <p:sldId id="259" r:id="rId6"/>
    <p:sldId id="261" r:id="rId7"/>
    <p:sldId id="273" r:id="rId8"/>
    <p:sldId id="262" r:id="rId9"/>
    <p:sldId id="282" r:id="rId10"/>
    <p:sldId id="263" r:id="rId11"/>
    <p:sldId id="274" r:id="rId12"/>
    <p:sldId id="265" r:id="rId13"/>
    <p:sldId id="276" r:id="rId14"/>
    <p:sldId id="275" r:id="rId15"/>
    <p:sldId id="268" r:id="rId16"/>
    <p:sldId id="270" r:id="rId17"/>
    <p:sldId id="271" r:id="rId18"/>
    <p:sldId id="278" r:id="rId19"/>
    <p:sldId id="279" r:id="rId20"/>
    <p:sldId id="269" r:id="rId21"/>
    <p:sldId id="277" r:id="rId22"/>
    <p:sldId id="283" r:id="rId2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gli" initials="z" lastIdx="8" clrIdx="0"/>
  <p:cmAuthor id="1" name="Qin Liu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3723" autoAdjust="0"/>
  </p:normalViewPr>
  <p:slideViewPr>
    <p:cSldViewPr snapToGrid="0" snapToObjects="1">
      <p:cViewPr varScale="1">
        <p:scale>
          <a:sx n="38" d="100"/>
          <a:sy n="38" d="100"/>
        </p:scale>
        <p:origin x="-3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94A1-6F91-4B7D-9A07-18EFD34EF9CD}" type="datetimeFigureOut">
              <a:rPr lang="zh-CN" altLang="en-US" smtClean="0"/>
              <a:pPr/>
              <a:t>16/4/15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6183-5BE4-4B01-8CD5-0478B549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05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5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87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616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0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116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5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4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05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8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5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9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76183-5BE4-4B01-8CD5-0478B549596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74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endParaRPr kumimoji="1"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1F2B13A8-9742-0049-8477-99B1E1162BF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99515"/>
            <a:ext cx="7674690" cy="1470025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VENUS: Vertex-Centric Streamlined Graph Computation on a Single PC</a:t>
            </a:r>
            <a:endParaRPr kumimoji="1"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599" y="3639517"/>
            <a:ext cx="6376701" cy="2171224"/>
          </a:xfrm>
        </p:spPr>
        <p:txBody>
          <a:bodyPr>
            <a:noAutofit/>
          </a:bodyPr>
          <a:lstStyle/>
          <a:p>
            <a:r>
              <a:rPr kumimoji="1" lang="en-US" altLang="zh-CN" sz="2400" dirty="0" err="1" smtClean="0"/>
              <a:t>Jiefeng</a:t>
            </a:r>
            <a:r>
              <a:rPr kumimoji="1" lang="en-US" altLang="zh-CN" sz="2400" dirty="0" smtClean="0"/>
              <a:t> Cheng</a:t>
            </a:r>
            <a:r>
              <a:rPr kumimoji="1" lang="en-US" altLang="zh-CN" sz="2400" baseline="30000" dirty="0" smtClean="0"/>
              <a:t>1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b="1" u="sng" dirty="0" smtClean="0"/>
              <a:t>Qin Liu</a:t>
            </a:r>
            <a:r>
              <a:rPr kumimoji="1" lang="en-US" altLang="zh-CN" sz="2400" b="1" baseline="30000" dirty="0" smtClean="0"/>
              <a:t>2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dirty="0" err="1" smtClean="0"/>
              <a:t>Zhenguo</a:t>
            </a:r>
            <a:r>
              <a:rPr kumimoji="1" lang="en-US" altLang="zh-CN" sz="2400" dirty="0" smtClean="0"/>
              <a:t> Li</a:t>
            </a:r>
            <a:r>
              <a:rPr kumimoji="1" lang="en-US" altLang="zh-CN" sz="2400" baseline="30000" dirty="0" smtClean="0"/>
              <a:t>1</a:t>
            </a:r>
            <a:r>
              <a:rPr kumimoji="1" lang="en-US" altLang="zh-CN" sz="2400" dirty="0" smtClean="0"/>
              <a:t>,</a:t>
            </a:r>
          </a:p>
          <a:p>
            <a:r>
              <a:rPr kumimoji="1" lang="en-US" altLang="zh-CN" sz="2400" dirty="0" smtClean="0"/>
              <a:t>Wei Fan</a:t>
            </a:r>
            <a:r>
              <a:rPr kumimoji="1" lang="en-US" altLang="zh-CN" sz="2400" baseline="30000" dirty="0" smtClean="0"/>
              <a:t>1</a:t>
            </a:r>
            <a:r>
              <a:rPr kumimoji="1" lang="en-US" altLang="zh-CN" sz="2400" dirty="0" smtClean="0"/>
              <a:t>, John C.S. Lui</a:t>
            </a:r>
            <a:r>
              <a:rPr kumimoji="1" lang="en-US" altLang="zh-CN" sz="2400" baseline="30000" dirty="0" smtClean="0"/>
              <a:t>2</a:t>
            </a:r>
            <a:r>
              <a:rPr kumimoji="1" lang="en-US" altLang="zh-CN" sz="2400" dirty="0" smtClean="0"/>
              <a:t>, Cheng He</a:t>
            </a:r>
            <a:r>
              <a:rPr kumimoji="1" lang="en-US" altLang="zh-CN" sz="2400" baseline="30000" dirty="0" smtClean="0"/>
              <a:t>1</a:t>
            </a:r>
          </a:p>
          <a:p>
            <a:r>
              <a:rPr kumimoji="1" lang="en-US" altLang="zh-CN" sz="2400" baseline="30000" dirty="0" smtClean="0"/>
              <a:t>1</a:t>
            </a:r>
            <a:r>
              <a:rPr kumimoji="1" lang="en-US" altLang="zh-CN" sz="2400" dirty="0" smtClean="0"/>
              <a:t>Huawei Noah’s Ark Lab</a:t>
            </a:r>
          </a:p>
          <a:p>
            <a:r>
              <a:rPr kumimoji="1" lang="en-US" altLang="zh-CN" sz="2400" baseline="30000" dirty="0" smtClean="0"/>
              <a:t>2 </a:t>
            </a:r>
            <a:r>
              <a:rPr kumimoji="1" lang="en-US" altLang="zh-CN" sz="2400" dirty="0" smtClean="0"/>
              <a:t>The Chinese University of Hong Kong</a:t>
            </a:r>
            <a:endParaRPr kumimoji="1" lang="zh-CN" altLang="en-US" sz="2400" baseline="30000" dirty="0"/>
          </a:p>
        </p:txBody>
      </p:sp>
      <p:sp>
        <p:nvSpPr>
          <p:cNvPr id="4" name="文本框 3"/>
          <p:cNvSpPr txBox="1"/>
          <p:nvPr/>
        </p:nvSpPr>
        <p:spPr>
          <a:xfrm>
            <a:off x="7748300" y="621138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ICDE’15</a:t>
            </a:r>
            <a:endParaRPr lang="zh-CN" altLang="en-US" dirty="0"/>
          </a:p>
        </p:txBody>
      </p:sp>
      <p:pic>
        <p:nvPicPr>
          <p:cNvPr id="1026" name="Picture 2" descr="http://www.noahlab.com.hk/img/huawe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" y="6174279"/>
            <a:ext cx="632847" cy="6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hc.cuhk.edu.hk/images/cuh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8" y="6211386"/>
            <a:ext cx="748360" cy="5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"/>
    </mc:Choice>
    <mc:Fallback xmlns="">
      <p:transition xmlns:p14="http://schemas.microsoft.com/office/powerpoint/2010/main" spd="slow" advTm="12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Sharding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zh-CN" dirty="0" smtClean="0"/>
              <a:t>Graph cannot fit in RAM?</a:t>
            </a:r>
          </a:p>
          <a:p>
            <a:pPr lvl="1"/>
            <a:r>
              <a:rPr kumimoji="1" lang="en-US" altLang="zh-CN" dirty="0" smtClean="0"/>
              <a:t>Split the graph into shards</a:t>
            </a:r>
          </a:p>
          <a:p>
            <a:r>
              <a:rPr kumimoji="1" lang="en-US" altLang="zh-CN" dirty="0" smtClean="0"/>
              <a:t>Each shard corresponds to an interval of vertices:</a:t>
            </a:r>
          </a:p>
          <a:p>
            <a:pPr lvl="1"/>
            <a:r>
              <a:rPr kumimoji="1" lang="en-US" altLang="zh-CN" dirty="0" smtClean="0"/>
              <a:t>G-shard: immutable structure of graph</a:t>
            </a:r>
          </a:p>
          <a:p>
            <a:pPr lvl="2"/>
            <a:r>
              <a:rPr kumimoji="1" lang="en-US" altLang="zh-CN" dirty="0" smtClean="0"/>
              <a:t>In-edges of nodes in the interval</a:t>
            </a:r>
          </a:p>
          <a:p>
            <a:pPr lvl="1"/>
            <a:r>
              <a:rPr kumimoji="1" lang="en-US" altLang="zh-CN" dirty="0" smtClean="0"/>
              <a:t>V-shard: mutable vertex values</a:t>
            </a:r>
          </a:p>
          <a:p>
            <a:pPr lvl="2"/>
            <a:r>
              <a:rPr kumimoji="1" lang="en-US" altLang="zh-CN" dirty="0" smtClean="0"/>
              <a:t>Vertex values of all vertices in the shard</a:t>
            </a:r>
          </a:p>
          <a:p>
            <a:r>
              <a:rPr kumimoji="1" lang="en-US" altLang="zh-CN" dirty="0" smtClean="0"/>
              <a:t>Structure table: all g-shards</a:t>
            </a:r>
          </a:p>
          <a:p>
            <a:r>
              <a:rPr kumimoji="1" lang="en-US" altLang="zh-CN" dirty="0" smtClean="0"/>
              <a:t>Value table: all vertex data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83270"/>
              </p:ext>
            </p:extLst>
          </p:nvPr>
        </p:nvGraphicFramePr>
        <p:xfrm>
          <a:off x="1861577" y="5755323"/>
          <a:ext cx="52630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051"/>
                <a:gridCol w="310016"/>
                <a:gridCol w="310016"/>
                <a:gridCol w="310016"/>
                <a:gridCol w="310016"/>
                <a:gridCol w="310016"/>
                <a:gridCol w="310016"/>
                <a:gridCol w="310016"/>
                <a:gridCol w="310016"/>
                <a:gridCol w="310016"/>
                <a:gridCol w="437153"/>
                <a:gridCol w="424540"/>
                <a:gridCol w="437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Vertex 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38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8620789"/>
              </p:ext>
            </p:extLst>
          </p:nvPr>
        </p:nvGraphicFramePr>
        <p:xfrm>
          <a:off x="231458" y="4641850"/>
          <a:ext cx="832294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880"/>
                <a:gridCol w="2346642"/>
                <a:gridCol w="2346642"/>
                <a:gridCol w="25577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Interval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altLang="zh-CN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=[1,4]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altLang="zh-CN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=[5,8]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altLang="zh-CN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=[9,12]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G-shard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7,9,10 → 1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6,10 → 2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1,2,6 → 3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1,2,6,7,10 → 4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6,7,8,11 → 5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1,10 → 6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3,10,11 → 7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3,6,11 → 8 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2,3,4,10,11 →  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 → 10</a:t>
                      </a:r>
                    </a:p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4,6 → 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2,3,9,10,11 → 12</a:t>
                      </a:r>
                      <a:endParaRPr lang="zh-CN" altLang="en-US" sz="20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V-shard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altLang="zh-CN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∪{6,7,9,10} 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nn-NO" altLang="zh-CN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nn-NO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∪{1,3,10,11}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nn-NO" altLang="zh-CN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r>
                        <a:rPr lang="nn-NO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∪{2,3,4,6}</a:t>
                      </a:r>
                      <a:endParaRPr lang="zh-CN" altLang="en-US" sz="20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54" y="71119"/>
            <a:ext cx="4742086" cy="4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Vertex-Centric Streamlined Processing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V-shards are much smaller than g-shards</a:t>
            </a:r>
          </a:p>
          <a:p>
            <a:pPr lvl="1"/>
            <a:r>
              <a:rPr kumimoji="1" lang="en-US" altLang="zh-CN" dirty="0" smtClean="0"/>
              <a:t>Load each v-shard entirely into memory</a:t>
            </a:r>
          </a:p>
          <a:p>
            <a:r>
              <a:rPr kumimoji="1" lang="en-US" altLang="zh-CN" dirty="0" smtClean="0"/>
              <a:t>Scan each g-shard sequentially</a:t>
            </a:r>
          </a:p>
          <a:p>
            <a:pPr lvl="1"/>
            <a:r>
              <a:rPr kumimoji="1" lang="en-US" altLang="zh-CN" dirty="0" smtClean="0"/>
              <a:t>Execute the update function in parallel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3675062"/>
            <a:ext cx="5354320" cy="30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0386393"/>
              </p:ext>
            </p:extLst>
          </p:nvPr>
        </p:nvGraphicFramePr>
        <p:xfrm>
          <a:off x="3779083" y="132641"/>
          <a:ext cx="255778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7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Execution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/>
                        <a:t>Load v-shard</a:t>
                      </a:r>
                      <a:r>
                        <a:rPr lang="en-US" altLang="zh-CN" sz="2000" baseline="0" dirty="0" smtClean="0"/>
                        <a:t> 1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/>
                        <a:t>7,9,10 → 1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6,10 → 2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1,2,6 → 3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1,2,6,7,10 → 4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/>
                        <a:t>Update v-shard</a:t>
                      </a:r>
                      <a:r>
                        <a:rPr lang="en-US" altLang="zh-CN" sz="2000" baseline="0" dirty="0" smtClean="0"/>
                        <a:t> 1</a:t>
                      </a:r>
                      <a:endParaRPr lang="en-US" altLang="zh-CN" sz="2000" dirty="0" smtClean="0"/>
                    </a:p>
                    <a:p>
                      <a:pPr algn="r"/>
                      <a:r>
                        <a:rPr lang="en-US" altLang="zh-CN" sz="2000" dirty="0" smtClean="0"/>
                        <a:t>Load v-shard 2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/>
                        <a:t>6,7,8,11 → 5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1,10 → 6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3,10,11 → 7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3,6,11 → 8 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dirty="0" smtClean="0"/>
                        <a:t>Update v-shard 2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Load v-shard 3</a:t>
                      </a:r>
                      <a:endParaRPr lang="zh-CN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2,3,4,10,11 →  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11 → 10</a:t>
                      </a:r>
                    </a:p>
                    <a:p>
                      <a:pPr algn="r"/>
                      <a:r>
                        <a:rPr lang="en-US" altLang="zh-CN" sz="2000" dirty="0" smtClean="0"/>
                        <a:t>4,6 → 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2,3,9,10,11 → 12</a:t>
                      </a:r>
                      <a:endParaRPr lang="zh-CN" altLang="en-US" sz="20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Update v-shard 3</a:t>
                      </a:r>
                      <a:endParaRPr lang="zh-CN" altLang="en-US" sz="20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接箭头连接符 5"/>
          <p:cNvCxnSpPr/>
          <p:nvPr/>
        </p:nvCxnSpPr>
        <p:spPr bwMode="auto">
          <a:xfrm>
            <a:off x="6676970" y="587700"/>
            <a:ext cx="0" cy="3525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箭头连接符 6"/>
          <p:cNvCxnSpPr/>
          <p:nvPr/>
        </p:nvCxnSpPr>
        <p:spPr bwMode="auto">
          <a:xfrm flipH="1">
            <a:off x="6675133" y="940240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/>
          <p:cNvSpPr txBox="1"/>
          <p:nvPr/>
        </p:nvSpPr>
        <p:spPr>
          <a:xfrm>
            <a:off x="6268342" y="13264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Loading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468430" y="13910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Execution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27178" y="1014293"/>
            <a:ext cx="23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Parallelize execution and loading</a:t>
            </a:r>
            <a:endParaRPr kumimoji="1" lang="zh-CN" altLang="en-US" dirty="0"/>
          </a:p>
        </p:txBody>
      </p:sp>
      <p:cxnSp>
        <p:nvCxnSpPr>
          <p:cNvPr id="5" name="直线箭头连接符 4"/>
          <p:cNvCxnSpPr>
            <a:endCxn id="2" idx="3"/>
          </p:cNvCxnSpPr>
          <p:nvPr/>
        </p:nvCxnSpPr>
        <p:spPr bwMode="auto">
          <a:xfrm flipH="1">
            <a:off x="2588437" y="1014293"/>
            <a:ext cx="611963" cy="323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线箭头连接符 18"/>
          <p:cNvCxnSpPr>
            <a:endCxn id="2" idx="3"/>
          </p:cNvCxnSpPr>
          <p:nvPr/>
        </p:nvCxnSpPr>
        <p:spPr bwMode="auto">
          <a:xfrm flipH="1">
            <a:off x="2588437" y="1337459"/>
            <a:ext cx="39342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箭头连接符 6"/>
          <p:cNvCxnSpPr/>
          <p:nvPr/>
        </p:nvCxnSpPr>
        <p:spPr bwMode="auto">
          <a:xfrm flipH="1">
            <a:off x="6675133" y="1269778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箭头连接符 6"/>
          <p:cNvCxnSpPr/>
          <p:nvPr/>
        </p:nvCxnSpPr>
        <p:spPr bwMode="auto">
          <a:xfrm flipH="1">
            <a:off x="6682251" y="1572041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6"/>
          <p:cNvCxnSpPr/>
          <p:nvPr/>
        </p:nvCxnSpPr>
        <p:spPr bwMode="auto">
          <a:xfrm flipH="1">
            <a:off x="6675133" y="1881481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箭头连接符 6"/>
          <p:cNvCxnSpPr/>
          <p:nvPr/>
        </p:nvCxnSpPr>
        <p:spPr bwMode="auto">
          <a:xfrm flipH="1">
            <a:off x="3295921" y="940240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箭头连接符 6"/>
          <p:cNvCxnSpPr/>
          <p:nvPr/>
        </p:nvCxnSpPr>
        <p:spPr bwMode="auto">
          <a:xfrm flipH="1">
            <a:off x="3295921" y="1269778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6"/>
          <p:cNvCxnSpPr/>
          <p:nvPr/>
        </p:nvCxnSpPr>
        <p:spPr bwMode="auto">
          <a:xfrm flipH="1">
            <a:off x="3303039" y="1572041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箭头连接符 6"/>
          <p:cNvCxnSpPr/>
          <p:nvPr/>
        </p:nvCxnSpPr>
        <p:spPr bwMode="auto">
          <a:xfrm flipH="1">
            <a:off x="3295921" y="1881481"/>
            <a:ext cx="1837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箭头连接符 5"/>
          <p:cNvCxnSpPr/>
          <p:nvPr/>
        </p:nvCxnSpPr>
        <p:spPr bwMode="auto">
          <a:xfrm flipH="1">
            <a:off x="6675133" y="2275840"/>
            <a:ext cx="8955" cy="696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箭头连接符 6"/>
          <p:cNvCxnSpPr/>
          <p:nvPr/>
        </p:nvCxnSpPr>
        <p:spPr bwMode="auto">
          <a:xfrm flipH="1">
            <a:off x="6673297" y="2972240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箭头连接符 6"/>
          <p:cNvCxnSpPr/>
          <p:nvPr/>
        </p:nvCxnSpPr>
        <p:spPr bwMode="auto">
          <a:xfrm flipH="1">
            <a:off x="6673297" y="3301778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箭头连接符 6"/>
          <p:cNvCxnSpPr/>
          <p:nvPr/>
        </p:nvCxnSpPr>
        <p:spPr bwMode="auto">
          <a:xfrm flipH="1">
            <a:off x="6680415" y="360404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6"/>
          <p:cNvCxnSpPr/>
          <p:nvPr/>
        </p:nvCxnSpPr>
        <p:spPr bwMode="auto">
          <a:xfrm flipH="1">
            <a:off x="6673297" y="391348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箭头连接符 6"/>
          <p:cNvCxnSpPr/>
          <p:nvPr/>
        </p:nvCxnSpPr>
        <p:spPr bwMode="auto">
          <a:xfrm flipH="1">
            <a:off x="3294085" y="2972240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箭头连接符 6"/>
          <p:cNvCxnSpPr/>
          <p:nvPr/>
        </p:nvCxnSpPr>
        <p:spPr bwMode="auto">
          <a:xfrm flipH="1">
            <a:off x="3294085" y="3301778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6"/>
          <p:cNvCxnSpPr/>
          <p:nvPr/>
        </p:nvCxnSpPr>
        <p:spPr bwMode="auto">
          <a:xfrm flipH="1">
            <a:off x="3301203" y="360404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接箭头连接符 6"/>
          <p:cNvCxnSpPr/>
          <p:nvPr/>
        </p:nvCxnSpPr>
        <p:spPr bwMode="auto">
          <a:xfrm flipH="1">
            <a:off x="3294085" y="391348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箭头连接符 5"/>
          <p:cNvCxnSpPr/>
          <p:nvPr/>
        </p:nvCxnSpPr>
        <p:spPr bwMode="auto">
          <a:xfrm flipH="1">
            <a:off x="6664355" y="4246880"/>
            <a:ext cx="8955" cy="696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箭头连接符 6"/>
          <p:cNvCxnSpPr/>
          <p:nvPr/>
        </p:nvCxnSpPr>
        <p:spPr bwMode="auto">
          <a:xfrm flipH="1">
            <a:off x="6662519" y="4943280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箭头连接符 6"/>
          <p:cNvCxnSpPr/>
          <p:nvPr/>
        </p:nvCxnSpPr>
        <p:spPr bwMode="auto">
          <a:xfrm flipH="1">
            <a:off x="6662519" y="5272818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接箭头连接符 6"/>
          <p:cNvCxnSpPr/>
          <p:nvPr/>
        </p:nvCxnSpPr>
        <p:spPr bwMode="auto">
          <a:xfrm flipH="1">
            <a:off x="6669637" y="557508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箭头连接符 6"/>
          <p:cNvCxnSpPr/>
          <p:nvPr/>
        </p:nvCxnSpPr>
        <p:spPr bwMode="auto">
          <a:xfrm flipH="1">
            <a:off x="6662519" y="588452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箭头连接符 6"/>
          <p:cNvCxnSpPr/>
          <p:nvPr/>
        </p:nvCxnSpPr>
        <p:spPr bwMode="auto">
          <a:xfrm flipH="1">
            <a:off x="3283307" y="4943280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接箭头连接符 6"/>
          <p:cNvCxnSpPr/>
          <p:nvPr/>
        </p:nvCxnSpPr>
        <p:spPr bwMode="auto">
          <a:xfrm flipH="1">
            <a:off x="3283307" y="5272818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接箭头连接符 6"/>
          <p:cNvCxnSpPr/>
          <p:nvPr/>
        </p:nvCxnSpPr>
        <p:spPr bwMode="auto">
          <a:xfrm flipH="1">
            <a:off x="3290425" y="557508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接箭头连接符 6"/>
          <p:cNvCxnSpPr/>
          <p:nvPr/>
        </p:nvCxnSpPr>
        <p:spPr bwMode="auto">
          <a:xfrm flipH="1">
            <a:off x="3283307" y="5884521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直接箭头连接符 6"/>
          <p:cNvCxnSpPr/>
          <p:nvPr/>
        </p:nvCxnSpPr>
        <p:spPr bwMode="auto">
          <a:xfrm flipH="1">
            <a:off x="6662519" y="6321962"/>
            <a:ext cx="1836" cy="3094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281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Load and Update v-shards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Two </a:t>
            </a:r>
            <a:r>
              <a:rPr kumimoji="1" lang="en-US" altLang="zh-CN" dirty="0"/>
              <a:t>I/O efficient algorithms</a:t>
            </a:r>
          </a:p>
          <a:p>
            <a:pPr lvl="1"/>
            <a:r>
              <a:rPr kumimoji="1" lang="en-US" altLang="zh-CN" dirty="0" smtClean="0"/>
              <a:t>Algorithm 1</a:t>
            </a:r>
            <a:r>
              <a:rPr kumimoji="1" lang="en-US" altLang="zh-CN" dirty="0"/>
              <a:t>: </a:t>
            </a:r>
            <a:r>
              <a:rPr kumimoji="1" lang="en-US" altLang="zh-CN" dirty="0" smtClean="0"/>
              <a:t>Extension of PSW in </a:t>
            </a:r>
            <a:r>
              <a:rPr kumimoji="1" lang="en-US" altLang="zh-CN" dirty="0" err="1" smtClean="0"/>
              <a:t>GraphChi</a:t>
            </a:r>
            <a:r>
              <a:rPr kumimoji="1" lang="en-US" altLang="zh-CN" dirty="0" smtClean="0"/>
              <a:t> (skip)</a:t>
            </a:r>
          </a:p>
          <a:p>
            <a:pPr lvl="1"/>
            <a:r>
              <a:rPr kumimoji="1" lang="en-US" altLang="zh-CN" dirty="0" smtClean="0"/>
              <a:t>Algorithm 2</a:t>
            </a:r>
            <a:r>
              <a:rPr kumimoji="1" lang="en-US" altLang="zh-CN" dirty="0"/>
              <a:t>: M</a:t>
            </a:r>
            <a:r>
              <a:rPr kumimoji="1" lang="en-US" altLang="zh-CN" dirty="0" smtClean="0"/>
              <a:t>erge-Join</a:t>
            </a:r>
          </a:p>
          <a:p>
            <a:pPr lvl="2"/>
            <a:r>
              <a:rPr kumimoji="1" lang="en-US" altLang="zh-CN" dirty="0" smtClean="0"/>
              <a:t>Load: merge-join between value table and v-shard</a:t>
            </a:r>
          </a:p>
          <a:p>
            <a:pPr lvl="2"/>
            <a:endParaRPr kumimoji="1" lang="en-US" altLang="zh-CN" dirty="0"/>
          </a:p>
          <a:p>
            <a:pPr lvl="2"/>
            <a:endParaRPr kumimoji="1" lang="en-US" altLang="zh-CN" dirty="0" smtClean="0"/>
          </a:p>
          <a:p>
            <a:pPr lvl="2"/>
            <a:endParaRPr kumimoji="1" lang="en-US" altLang="zh-CN" dirty="0"/>
          </a:p>
          <a:p>
            <a:pPr lvl="2"/>
            <a:endParaRPr kumimoji="1" lang="en-US" altLang="zh-CN" dirty="0" smtClean="0"/>
          </a:p>
          <a:p>
            <a:pPr lvl="2"/>
            <a:endParaRPr kumimoji="1" lang="en-US" altLang="zh-CN" dirty="0" smtClean="0"/>
          </a:p>
          <a:p>
            <a:pPr marL="914400" lvl="2" indent="0">
              <a:buNone/>
            </a:pPr>
            <a:endParaRPr kumimoji="1" lang="en-US" altLang="zh-CN" dirty="0"/>
          </a:p>
          <a:p>
            <a:pPr lvl="2"/>
            <a:r>
              <a:rPr kumimoji="1" lang="en-US" altLang="zh-CN" dirty="0" smtClean="0"/>
              <a:t>Update: write values of [1,4] back to vertex table</a:t>
            </a:r>
          </a:p>
          <a:p>
            <a:pPr marL="3429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zh-CN" dirty="0"/>
              <a:t>Use value buffer to cache value </a:t>
            </a:r>
            <a:r>
              <a:rPr kumimoji="1" lang="en-US" altLang="zh-CN" dirty="0" smtClean="0"/>
              <a:t>table</a:t>
            </a:r>
            <a:endParaRPr kumimoji="1"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84911"/>
              </p:ext>
            </p:extLst>
          </p:nvPr>
        </p:nvGraphicFramePr>
        <p:xfrm>
          <a:off x="1442477" y="3138901"/>
          <a:ext cx="475474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53"/>
                <a:gridCol w="310016"/>
                <a:gridCol w="310016"/>
                <a:gridCol w="310016"/>
                <a:gridCol w="310016"/>
                <a:gridCol w="310016"/>
                <a:gridCol w="310016"/>
                <a:gridCol w="310016"/>
                <a:gridCol w="310016"/>
                <a:gridCol w="310016"/>
                <a:gridCol w="437153"/>
                <a:gridCol w="424540"/>
                <a:gridCol w="437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678678" y="327171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Value </a:t>
            </a:r>
            <a:r>
              <a:rPr kumimoji="1" lang="en-US" altLang="zh-CN" dirty="0"/>
              <a:t>t</a:t>
            </a:r>
            <a:r>
              <a:rPr kumimoji="1" lang="en-US" altLang="zh-CN" dirty="0" smtClean="0"/>
              <a:t>able on disk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33767"/>
              </p:ext>
            </p:extLst>
          </p:nvPr>
        </p:nvGraphicFramePr>
        <p:xfrm>
          <a:off x="1442477" y="3971970"/>
          <a:ext cx="28312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283230"/>
                <a:gridCol w="283230"/>
                <a:gridCol w="283230"/>
                <a:gridCol w="283230"/>
                <a:gridCol w="283230"/>
                <a:gridCol w="283230"/>
                <a:gridCol w="283230"/>
                <a:gridCol w="437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678678" y="3880581"/>
            <a:ext cx="22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Vertices in v-shard 1</a:t>
            </a:r>
          </a:p>
          <a:p>
            <a:r>
              <a:rPr kumimoji="1" lang="en-US" altLang="zh-CN" dirty="0" smtClean="0"/>
              <a:t>on disk</a:t>
            </a:r>
            <a:endParaRPr kumimoji="1"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31489"/>
              </p:ext>
            </p:extLst>
          </p:nvPr>
        </p:nvGraphicFramePr>
        <p:xfrm>
          <a:off x="1442477" y="4464446"/>
          <a:ext cx="308551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5753"/>
                <a:gridCol w="283230"/>
                <a:gridCol w="283230"/>
                <a:gridCol w="283230"/>
                <a:gridCol w="283230"/>
                <a:gridCol w="283230"/>
                <a:gridCol w="283230"/>
                <a:gridCol w="283230"/>
                <a:gridCol w="437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705518" y="4596179"/>
            <a:ext cx="198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Loaded v-shard 1</a:t>
            </a:r>
            <a:endParaRPr kumimoji="1" lang="zh-CN" altLang="en-US" dirty="0"/>
          </a:p>
        </p:txBody>
      </p:sp>
      <p:sp>
        <p:nvSpPr>
          <p:cNvPr id="10" name="右弧形箭头 9"/>
          <p:cNvSpPr/>
          <p:nvPr/>
        </p:nvSpPr>
        <p:spPr bwMode="auto">
          <a:xfrm>
            <a:off x="771407" y="3880582"/>
            <a:ext cx="526815" cy="9312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Evaluation of VENUS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/>
              <a:t>Setup</a:t>
            </a:r>
            <a:r>
              <a:rPr kumimoji="1" lang="en-US" altLang="zh-CN" dirty="0" smtClean="0"/>
              <a:t>: a commodity PC</a:t>
            </a:r>
          </a:p>
          <a:p>
            <a:pPr lvl="1"/>
            <a:r>
              <a:rPr kumimoji="1" lang="en-US" altLang="zh-CN" dirty="0" smtClean="0"/>
              <a:t>quad</a:t>
            </a:r>
            <a:r>
              <a:rPr kumimoji="1" lang="en-US" altLang="zh-CN" dirty="0"/>
              <a:t>-core 3.4GHz </a:t>
            </a:r>
            <a:r>
              <a:rPr kumimoji="1" lang="en-US" altLang="zh-CN" dirty="0" smtClean="0"/>
              <a:t>CPU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16GB RAM and 4TB </a:t>
            </a:r>
            <a:r>
              <a:rPr kumimoji="1" lang="en-US" altLang="zh-CN" dirty="0"/>
              <a:t>hard </a:t>
            </a:r>
            <a:r>
              <a:rPr kumimoji="1" lang="en-US" altLang="zh-CN" dirty="0" smtClean="0"/>
              <a:t>disk</a:t>
            </a:r>
          </a:p>
          <a:p>
            <a:r>
              <a:rPr kumimoji="1" lang="en-US" altLang="zh-CN" dirty="0" smtClean="0"/>
              <a:t>Main competitors:</a:t>
            </a:r>
          </a:p>
          <a:p>
            <a:pPr lvl="1"/>
            <a:r>
              <a:rPr kumimoji="1" lang="en-US" altLang="zh-CN" dirty="0" err="1" smtClean="0"/>
              <a:t>GraphChi</a:t>
            </a:r>
            <a:r>
              <a:rPr kumimoji="1" lang="en-US" altLang="zh-CN" dirty="0" smtClean="0"/>
              <a:t> and X-Stream</a:t>
            </a:r>
          </a:p>
          <a:p>
            <a:r>
              <a:rPr kumimoji="1" lang="en-US" altLang="zh-CN" dirty="0" smtClean="0"/>
              <a:t>Applications:</a:t>
            </a:r>
          </a:p>
          <a:p>
            <a:pPr lvl="1"/>
            <a:r>
              <a:rPr kumimoji="1" lang="en-US" altLang="zh-CN" b="1" dirty="0" smtClean="0"/>
              <a:t>PageRank</a:t>
            </a:r>
          </a:p>
          <a:p>
            <a:pPr lvl="1"/>
            <a:r>
              <a:rPr kumimoji="1" lang="en-US" altLang="zh-CN" b="1" dirty="0" smtClean="0"/>
              <a:t>WCC</a:t>
            </a:r>
            <a:r>
              <a:rPr kumimoji="1" lang="en-US" altLang="zh-CN" dirty="0" smtClean="0"/>
              <a:t>: weakly connected components</a:t>
            </a:r>
          </a:p>
          <a:p>
            <a:pPr lvl="1"/>
            <a:r>
              <a:rPr kumimoji="1" lang="en-US" altLang="zh-CN" b="1" dirty="0" smtClean="0"/>
              <a:t>CD</a:t>
            </a:r>
            <a:r>
              <a:rPr kumimoji="1" lang="en-US" altLang="zh-CN" dirty="0" smtClean="0"/>
              <a:t>: community detection</a:t>
            </a:r>
          </a:p>
          <a:p>
            <a:pPr lvl="1"/>
            <a:r>
              <a:rPr kumimoji="1" lang="en-US" altLang="zh-CN" b="1" dirty="0" smtClean="0"/>
              <a:t>ALS</a:t>
            </a:r>
            <a:r>
              <a:rPr kumimoji="1" lang="en-US" altLang="zh-CN" dirty="0" smtClean="0"/>
              <a:t>: alternating least square for collaborative filtering</a:t>
            </a:r>
          </a:p>
          <a:p>
            <a:pPr lvl="1"/>
            <a:r>
              <a:rPr kumimoji="1" lang="en-US" altLang="zh-CN" dirty="0" smtClean="0"/>
              <a:t>Shortest path, label propagations, etc.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7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PageRank on </a:t>
            </a:r>
            <a:r>
              <a:rPr kumimoji="1" lang="en-US" altLang="zh-CN" dirty="0" smtClean="0"/>
              <a:t>Twitter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Twitter follow-graph: 41M nodes, 1.4B edges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79" y="2143759"/>
            <a:ext cx="5605781" cy="46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Cost of Updates Propagation:</a:t>
            </a:r>
            <a:br>
              <a:rPr kumimoji="1" lang="en-US" altLang="zh-CN" dirty="0" smtClean="0"/>
            </a:br>
            <a:r>
              <a:rPr kumimoji="1" lang="en-US" altLang="zh-CN" dirty="0" smtClean="0"/>
              <a:t>Data Write and Read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-4777" b="-4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26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Applications: WCC, CD, ALS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rcRect t="-8278" b="-8278"/>
          <a:stretch>
            <a:fillRect/>
          </a:stretch>
        </p:blipFill>
        <p:spPr/>
      </p:pic>
      <p:cxnSp>
        <p:nvCxnSpPr>
          <p:cNvPr id="4" name="直线箭头连接符 3"/>
          <p:cNvCxnSpPr>
            <a:endCxn id="5" idx="0"/>
          </p:cNvCxnSpPr>
          <p:nvPr/>
        </p:nvCxnSpPr>
        <p:spPr bwMode="auto">
          <a:xfrm flipH="1">
            <a:off x="3144050" y="4946372"/>
            <a:ext cx="255186" cy="9080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文本框 4"/>
          <p:cNvSpPr txBox="1"/>
          <p:nvPr/>
        </p:nvSpPr>
        <p:spPr>
          <a:xfrm>
            <a:off x="938329" y="5854440"/>
            <a:ext cx="441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Failed to implement CD on X-Stream, due to its edge-centric programming model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1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Web-Scale Graph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Clueweb12: web scale graph</a:t>
            </a:r>
          </a:p>
          <a:p>
            <a:pPr lvl="1"/>
            <a:r>
              <a:rPr kumimoji="1" lang="en-US" altLang="zh-CN" dirty="0" smtClean="0"/>
              <a:t>978 million nodes, 42.5 billion edges</a:t>
            </a:r>
          </a:p>
          <a:p>
            <a:pPr lvl="1"/>
            <a:r>
              <a:rPr kumimoji="1" lang="en-US" altLang="zh-CN" dirty="0" smtClean="0"/>
              <a:t>402 GB on disk</a:t>
            </a:r>
          </a:p>
          <a:p>
            <a:pPr lvl="1"/>
            <a:r>
              <a:rPr kumimoji="1" lang="en-US" altLang="zh-CN" dirty="0" smtClean="0"/>
              <a:t>2 iterations of PageRank</a:t>
            </a:r>
          </a:p>
          <a:p>
            <a:r>
              <a:rPr kumimoji="1" lang="en-US" altLang="zh-CN" dirty="0" smtClean="0"/>
              <a:t>Computation time</a:t>
            </a:r>
          </a:p>
          <a:p>
            <a:pPr lvl="1"/>
            <a:r>
              <a:rPr kumimoji="1" lang="en-US" altLang="zh-CN" dirty="0" err="1" smtClean="0"/>
              <a:t>GraphChi</a:t>
            </a:r>
            <a:r>
              <a:rPr kumimoji="1" lang="en-US" altLang="zh-CN" dirty="0" smtClean="0"/>
              <a:t>: </a:t>
            </a:r>
            <a:r>
              <a:rPr kumimoji="1" lang="en-US" altLang="zh-CN" b="1" dirty="0" smtClean="0"/>
              <a:t>4.3 hours</a:t>
            </a:r>
          </a:p>
          <a:p>
            <a:pPr lvl="1"/>
            <a:r>
              <a:rPr kumimoji="1" lang="en-US" altLang="zh-CN" dirty="0" smtClean="0"/>
              <a:t>X-Stream: </a:t>
            </a:r>
            <a:r>
              <a:rPr kumimoji="1" lang="en-US" altLang="zh-CN" b="1" dirty="0" smtClean="0"/>
              <a:t>7.4 hours</a:t>
            </a:r>
            <a:endParaRPr kumimoji="1" lang="en-US" altLang="zh-CN" b="1" dirty="0"/>
          </a:p>
          <a:p>
            <a:pPr lvl="1"/>
            <a:r>
              <a:rPr kumimoji="1" lang="en-US" altLang="zh-CN" dirty="0" smtClean="0"/>
              <a:t>VENUS-I:  </a:t>
            </a:r>
            <a:r>
              <a:rPr kumimoji="1" lang="en-US" altLang="zh-CN" b="1" dirty="0" smtClean="0"/>
              <a:t>2 hours</a:t>
            </a:r>
          </a:p>
          <a:p>
            <a:pPr lvl="1"/>
            <a:r>
              <a:rPr kumimoji="1" lang="en-US" altLang="zh-CN" dirty="0" smtClean="0"/>
              <a:t>VENUS-II: </a:t>
            </a:r>
            <a:r>
              <a:rPr kumimoji="1" lang="en-US" altLang="zh-CN" b="1" dirty="0" smtClean="0"/>
              <a:t>1.8 hours</a:t>
            </a:r>
            <a:endParaRPr kumimoji="1"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0" y="2649220"/>
            <a:ext cx="4352584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Graph is everywhere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We have large graphs</a:t>
            </a:r>
          </a:p>
          <a:p>
            <a:pPr lvl="1"/>
            <a:r>
              <a:rPr kumimoji="1" lang="en-US" altLang="zh-CN" dirty="0" smtClean="0"/>
              <a:t>Web graph</a:t>
            </a:r>
          </a:p>
          <a:p>
            <a:pPr lvl="1"/>
            <a:r>
              <a:rPr kumimoji="1" lang="en-US" altLang="zh-CN" dirty="0" smtClean="0"/>
              <a:t>Social graph</a:t>
            </a:r>
          </a:p>
          <a:p>
            <a:pPr lvl="1"/>
            <a:r>
              <a:rPr kumimoji="1" lang="en-US" altLang="zh-CN" dirty="0" smtClean="0"/>
              <a:t>User-movie ratings graph</a:t>
            </a:r>
          </a:p>
          <a:p>
            <a:pPr lvl="1"/>
            <a:r>
              <a:rPr kumimoji="1" lang="en-US" altLang="zh-CN" dirty="0" smtClean="0"/>
              <a:t>…</a:t>
            </a:r>
          </a:p>
          <a:p>
            <a:r>
              <a:rPr kumimoji="1" lang="en-US" altLang="zh-CN" dirty="0" smtClean="0"/>
              <a:t>Graph Computation</a:t>
            </a:r>
          </a:p>
          <a:p>
            <a:pPr lvl="1"/>
            <a:r>
              <a:rPr kumimoji="1" lang="en-US" altLang="zh-CN" dirty="0" smtClean="0"/>
              <a:t>PageRank</a:t>
            </a:r>
          </a:p>
          <a:p>
            <a:pPr lvl="1"/>
            <a:r>
              <a:rPr kumimoji="1" lang="en-US" altLang="zh-CN" dirty="0" smtClean="0"/>
              <a:t>Community detection</a:t>
            </a:r>
          </a:p>
          <a:p>
            <a:pPr lvl="1"/>
            <a:r>
              <a:rPr kumimoji="1" lang="en-US" altLang="zh-CN" dirty="0" smtClean="0"/>
              <a:t>ALS for collaborative filtering</a:t>
            </a:r>
          </a:p>
          <a:p>
            <a:pPr lvl="1"/>
            <a:r>
              <a:rPr kumimoji="1" lang="en-US" altLang="zh-CN" dirty="0" smtClean="0"/>
              <a:t>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703" y="2101127"/>
            <a:ext cx="1044742" cy="3689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903" y="2489246"/>
            <a:ext cx="369175" cy="2994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943" y="2863382"/>
            <a:ext cx="918818" cy="4272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796" y="2470088"/>
            <a:ext cx="318649" cy="318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2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71"/>
    </mc:Choice>
    <mc:Fallback xmlns="">
      <p:transition xmlns:p14="http://schemas.microsoft.com/office/powerpoint/2010/main" spd="slow" advTm="509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Present a disk-based graph </a:t>
            </a:r>
            <a:r>
              <a:rPr kumimoji="1" lang="en-US" altLang="zh-CN" dirty="0" smtClean="0"/>
              <a:t>computation system, VENUS</a:t>
            </a:r>
          </a:p>
          <a:p>
            <a:r>
              <a:rPr kumimoji="1" lang="en-US" altLang="zh-CN" dirty="0" smtClean="0"/>
              <a:t>Our design of graph storage and execution can reduce data access and I/O</a:t>
            </a:r>
          </a:p>
          <a:p>
            <a:r>
              <a:rPr kumimoji="1" lang="en-US" altLang="zh-CN" dirty="0" smtClean="0"/>
              <a:t>Evaluations show it outperforms </a:t>
            </a:r>
            <a:r>
              <a:rPr kumimoji="1" lang="en-US" altLang="zh-CN" dirty="0" err="1" smtClean="0"/>
              <a:t>GraphChi</a:t>
            </a:r>
            <a:r>
              <a:rPr kumimoji="1" lang="en-US" altLang="zh-CN" dirty="0" smtClean="0"/>
              <a:t> and X-Stream</a:t>
            </a:r>
          </a:p>
          <a:p>
            <a:r>
              <a:rPr kumimoji="1" lang="en-US" altLang="zh-CN" dirty="0" smtClean="0"/>
              <a:t>Also VENUS </a:t>
            </a:r>
            <a:r>
              <a:rPr kumimoji="1" lang="en-US" altLang="zh-CN" dirty="0"/>
              <a:t>can handle billion-scale </a:t>
            </a:r>
            <a:r>
              <a:rPr kumimoji="1" lang="en-US" altLang="zh-CN" dirty="0" smtClean="0"/>
              <a:t>problems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8383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80638" y="2434075"/>
            <a:ext cx="3229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800" dirty="0" smtClean="0"/>
              <a:t>Thank you!</a:t>
            </a:r>
          </a:p>
          <a:p>
            <a:pPr algn="ctr"/>
            <a:r>
              <a:rPr kumimoji="1" lang="en-US" altLang="zh-CN" sz="4800" dirty="0" smtClean="0"/>
              <a:t>Q&amp;A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2198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Value Buffer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To reduce I/O operations in loading/updating v-shards</a:t>
            </a:r>
          </a:p>
          <a:p>
            <a:pPr lvl="1"/>
            <a:r>
              <a:rPr kumimoji="1" lang="en-US" altLang="zh-CN" dirty="0" smtClean="0"/>
              <a:t>Split value table into multiple pages</a:t>
            </a:r>
          </a:p>
          <a:p>
            <a:pPr lvl="1"/>
            <a:r>
              <a:rPr kumimoji="1" lang="en-US" altLang="zh-CN" dirty="0" smtClean="0"/>
              <a:t>Use value buffer to cache loaded pages</a:t>
            </a:r>
          </a:p>
          <a:p>
            <a:pPr lvl="1"/>
            <a:r>
              <a:rPr kumimoji="1" lang="en-US" altLang="zh-CN" dirty="0" smtClean="0"/>
              <a:t>Use LRU for replacement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90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Mining from Big Graphs: </a:t>
            </a:r>
            <a:br>
              <a:rPr lang="en-US" altLang="zh-CN" dirty="0" smtClean="0"/>
            </a:br>
            <a:r>
              <a:rPr lang="en-US" altLang="zh-CN" dirty="0" smtClean="0"/>
              <a:t>two feasible ways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Distributed systems</a:t>
            </a:r>
          </a:p>
          <a:p>
            <a:pPr lvl="1"/>
            <a:r>
              <a:rPr lang="en-US" altLang="zh-CN" dirty="0" err="1" smtClean="0"/>
              <a:t>Pregel</a:t>
            </a:r>
            <a:r>
              <a:rPr lang="en-US" altLang="zh-CN" dirty="0" smtClean="0"/>
              <a:t>[SIGMOD’10], </a:t>
            </a:r>
            <a:r>
              <a:rPr lang="en-US" altLang="zh-CN" dirty="0" err="1" smtClean="0"/>
              <a:t>GraphLab</a:t>
            </a:r>
            <a:r>
              <a:rPr lang="en-US" altLang="zh-CN" dirty="0" smtClean="0"/>
              <a:t>[OSDI’12], </a:t>
            </a:r>
            <a:r>
              <a:rPr lang="en-US" altLang="zh-CN" dirty="0" err="1" smtClean="0"/>
              <a:t>GraphX</a:t>
            </a:r>
            <a:r>
              <a:rPr lang="en-US" altLang="zh-CN" dirty="0" smtClean="0"/>
              <a:t>[OSDI’14], </a:t>
            </a:r>
            <a:r>
              <a:rPr lang="en-US" altLang="zh-CN" dirty="0" err="1" smtClean="0"/>
              <a:t>Giraph</a:t>
            </a:r>
            <a:r>
              <a:rPr lang="en-US" altLang="zh-CN" dirty="0" smtClean="0"/>
              <a:t>, ...</a:t>
            </a:r>
          </a:p>
          <a:p>
            <a:pPr lvl="1"/>
            <a:r>
              <a:rPr lang="en-US" altLang="zh-CN" i="1" dirty="0" smtClean="0"/>
              <a:t>Expensive cluster, complex setup, writing distributed programs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Single-machine </a:t>
            </a:r>
            <a:r>
              <a:rPr lang="en-US" altLang="zh-CN" dirty="0" smtClean="0">
                <a:solidFill>
                  <a:srgbClr val="FF0000"/>
                </a:solidFill>
              </a:rPr>
              <a:t>system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Disk: </a:t>
            </a:r>
            <a:r>
              <a:rPr lang="en-US" altLang="zh-CN" b="1" dirty="0" err="1" smtClean="0"/>
              <a:t>GraphChi</a:t>
            </a:r>
            <a:r>
              <a:rPr lang="en-US" altLang="zh-CN" dirty="0" smtClean="0"/>
              <a:t>[OSDI’12], X-Stream[SOSP’13]</a:t>
            </a:r>
          </a:p>
          <a:p>
            <a:pPr lvl="2"/>
            <a:r>
              <a:rPr lang="en-US" altLang="zh-CN" dirty="0" smtClean="0"/>
              <a:t>SSD: </a:t>
            </a:r>
            <a:r>
              <a:rPr lang="en-US" altLang="zh-CN" dirty="0" err="1" smtClean="0"/>
              <a:t>TurboGraph</a:t>
            </a:r>
            <a:r>
              <a:rPr lang="en-US" altLang="zh-CN" dirty="0" smtClean="0"/>
              <a:t>[KDD’13], </a:t>
            </a:r>
            <a:r>
              <a:rPr lang="en-US" altLang="zh-CN" dirty="0" err="1" smtClean="0"/>
              <a:t>FlashGraph</a:t>
            </a:r>
            <a:r>
              <a:rPr lang="en-US" altLang="zh-CN" dirty="0" smtClean="0"/>
              <a:t>[FAST’15]</a:t>
            </a:r>
          </a:p>
          <a:p>
            <a:pPr lvl="1"/>
            <a:r>
              <a:rPr lang="en-US" altLang="zh-CN" dirty="0" smtClean="0"/>
              <a:t>Computation time close to distributed systems</a:t>
            </a:r>
          </a:p>
          <a:p>
            <a:pPr lvl="2"/>
            <a:r>
              <a:rPr lang="en-US" altLang="zh-CN" dirty="0"/>
              <a:t>PageRank on </a:t>
            </a:r>
            <a:r>
              <a:rPr lang="en-US" altLang="zh-CN" dirty="0" smtClean="0"/>
              <a:t>Twitter graph </a:t>
            </a:r>
            <a:r>
              <a:rPr lang="en-US" altLang="zh-CN" dirty="0"/>
              <a:t>(41M nodes, 1.4B edges)</a:t>
            </a:r>
          </a:p>
          <a:p>
            <a:pPr lvl="3"/>
            <a:r>
              <a:rPr lang="en-US" altLang="zh-CN" dirty="0"/>
              <a:t>Spark: 8.1min with 50 machines </a:t>
            </a:r>
            <a:r>
              <a:rPr lang="en-US" altLang="zh-CN" dirty="0" smtClean="0"/>
              <a:t>(each with 2 CPUs, 7.5G </a:t>
            </a:r>
            <a:r>
              <a:rPr lang="en-US" altLang="zh-CN" dirty="0"/>
              <a:t>RAM)[</a:t>
            </a:r>
            <a:r>
              <a:rPr lang="en-US" altLang="zh-CN" dirty="0" smtClean="0"/>
              <a:t>Stanton KDD’12]</a:t>
            </a:r>
            <a:endParaRPr lang="en-US" altLang="zh-CN" dirty="0"/>
          </a:p>
          <a:p>
            <a:pPr lvl="3"/>
            <a:r>
              <a:rPr lang="en-US" altLang="zh-CN" dirty="0"/>
              <a:t>VENUS: 8 min on a single machine with </a:t>
            </a:r>
            <a:r>
              <a:rPr lang="en-US" altLang="zh-CN" dirty="0" smtClean="0"/>
              <a:t>quad-core CPU, 16G </a:t>
            </a:r>
            <a:r>
              <a:rPr lang="en-US" altLang="zh-CN" dirty="0"/>
              <a:t>RAM</a:t>
            </a:r>
          </a:p>
          <a:p>
            <a:pPr lvl="1"/>
            <a:r>
              <a:rPr lang="en-US" altLang="zh-CN" i="1" dirty="0" smtClean="0"/>
              <a:t>Affordable, easy to program/debug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2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39"/>
    </mc:Choice>
    <mc:Fallback xmlns="">
      <p:transition xmlns:p14="http://schemas.microsoft.com/office/powerpoint/2010/main" spd="slow" advTm="2161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Vertex-centric programming model</a:t>
            </a:r>
            <a:r>
              <a:rPr lang="en-US" dirty="0" smtClean="0"/>
              <a:t>: popularized by </a:t>
            </a:r>
            <a:r>
              <a:rPr lang="en-US" dirty="0" err="1" smtClean="0"/>
              <a:t>Pregel</a:t>
            </a:r>
            <a:r>
              <a:rPr lang="en-US" dirty="0" smtClean="0"/>
              <a:t> / </a:t>
            </a:r>
            <a:r>
              <a:rPr lang="en-US" dirty="0" err="1" smtClean="0"/>
              <a:t>GraphLab</a:t>
            </a:r>
            <a:r>
              <a:rPr lang="en-US" dirty="0" smtClean="0"/>
              <a:t> / </a:t>
            </a:r>
            <a:r>
              <a:rPr lang="en-US" dirty="0" err="1" smtClean="0"/>
              <a:t>GraphChi</a:t>
            </a:r>
            <a:endParaRPr lang="en-US" dirty="0" smtClean="0"/>
          </a:p>
          <a:p>
            <a:pPr lvl="1"/>
            <a:r>
              <a:rPr lang="en-US" dirty="0" smtClean="0"/>
              <a:t>Each vertex updates itself based on its neighborhood</a:t>
            </a:r>
          </a:p>
          <a:p>
            <a:r>
              <a:rPr lang="en-US" dirty="0" err="1" smtClean="0"/>
              <a:t>GraphChi</a:t>
            </a:r>
            <a:endParaRPr lang="en-US" dirty="0" smtClean="0"/>
          </a:p>
          <a:p>
            <a:pPr lvl="1"/>
            <a:r>
              <a:rPr lang="en-US" dirty="0" smtClean="0"/>
              <a:t>Updated data on each vertex must be propagated to its neighbors through disk</a:t>
            </a:r>
          </a:p>
          <a:p>
            <a:pPr lvl="1"/>
            <a:r>
              <a:rPr lang="en-US" dirty="0" smtClean="0"/>
              <a:t>Extensive disk I/O</a:t>
            </a:r>
          </a:p>
          <a:p>
            <a:r>
              <a:rPr lang="en-US" dirty="0" smtClean="0"/>
              <a:t>X-Stream</a:t>
            </a:r>
          </a:p>
          <a:p>
            <a:pPr lvl="1"/>
            <a:r>
              <a:rPr lang="en-US" dirty="0" smtClean="0"/>
              <a:t>Different API: edge-centric programming</a:t>
            </a:r>
          </a:p>
          <a:p>
            <a:pPr lvl="2"/>
            <a:r>
              <a:rPr lang="en-US" dirty="0" smtClean="0"/>
              <a:t>Less expressive, re-implement common algorithms</a:t>
            </a:r>
          </a:p>
          <a:p>
            <a:pPr lvl="1"/>
            <a:r>
              <a:rPr lang="en-US" dirty="0" smtClean="0"/>
              <a:t>Also use disk to propagate updates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32"/>
    </mc:Choice>
    <mc:Fallback xmlns="">
      <p:transition xmlns:p14="http://schemas.microsoft.com/office/powerpoint/2010/main" spd="slow" advTm="918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and implement a disk-based system, VENUS</a:t>
            </a:r>
          </a:p>
          <a:p>
            <a:pPr lvl="1"/>
            <a:r>
              <a:rPr lang="en-US" altLang="zh-CN" dirty="0" smtClean="0"/>
              <a:t>A new vertex-centric streamlined processing model</a:t>
            </a:r>
          </a:p>
          <a:p>
            <a:pPr lvl="1"/>
            <a:r>
              <a:rPr lang="en-US" altLang="zh-CN" dirty="0" smtClean="0"/>
              <a:t>Separate mutable vertex data and immutable edge data</a:t>
            </a:r>
          </a:p>
          <a:p>
            <a:pPr lvl="1"/>
            <a:r>
              <a:rPr lang="en-US" altLang="zh-CN" dirty="0" smtClean="0"/>
              <a:t>Read/Write less data compared to other systems</a:t>
            </a:r>
          </a:p>
          <a:p>
            <a:r>
              <a:rPr lang="en-US" altLang="zh-CN" dirty="0" smtClean="0"/>
              <a:t>Evaluation on large graphs</a:t>
            </a:r>
          </a:p>
          <a:p>
            <a:pPr lvl="1"/>
            <a:r>
              <a:rPr lang="en-US" altLang="zh-CN" dirty="0" smtClean="0"/>
              <a:t>Outperform </a:t>
            </a:r>
            <a:r>
              <a:rPr lang="en-US" altLang="zh-CN" dirty="0" err="1" smtClean="0"/>
              <a:t>GraphChi</a:t>
            </a:r>
            <a:r>
              <a:rPr lang="en-US" altLang="zh-CN" dirty="0" smtClean="0"/>
              <a:t> and X-Stream</a:t>
            </a:r>
          </a:p>
          <a:p>
            <a:pPr lvl="1"/>
            <a:r>
              <a:rPr lang="en-US" altLang="zh-CN" dirty="0" smtClean="0"/>
              <a:t>Verify that our design reduce data access</a:t>
            </a:r>
          </a:p>
        </p:txBody>
      </p:sp>
    </p:spTree>
    <p:extLst>
      <p:ext uri="{BB962C8B-B14F-4D97-AF65-F5344CB8AC3E}">
        <p14:creationId xmlns:p14="http://schemas.microsoft.com/office/powerpoint/2010/main" val="36069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72"/>
    </mc:Choice>
    <mc:Fallback xmlns="">
      <p:transition xmlns:p14="http://schemas.microsoft.com/office/powerpoint/2010/main" spd="slow" advTm="567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Vertex-Centric Programming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 </a:t>
            </a:r>
            <a:r>
              <a:rPr lang="en-US" altLang="zh-CN" dirty="0" err="1" smtClean="0"/>
              <a:t>GraphChi</a:t>
            </a:r>
            <a:endParaRPr lang="en-US" altLang="zh-CN" dirty="0" smtClean="0"/>
          </a:p>
        </p:txBody>
      </p:sp>
      <p:sp>
        <p:nvSpPr>
          <p:cNvPr id="33" name="椭圆 32"/>
          <p:cNvSpPr/>
          <p:nvPr/>
        </p:nvSpPr>
        <p:spPr bwMode="auto">
          <a:xfrm>
            <a:off x="7064901" y="3946050"/>
            <a:ext cx="182743" cy="18272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7939136" y="3946050"/>
            <a:ext cx="182743" cy="1827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206009" y="3269958"/>
            <a:ext cx="182743" cy="18272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206009" y="3946050"/>
            <a:ext cx="182743" cy="18272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6206009" y="4607169"/>
            <a:ext cx="182743" cy="18272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7939136" y="3269958"/>
            <a:ext cx="182743" cy="1827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7939136" y="4607169"/>
            <a:ext cx="182743" cy="1827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直线箭头连接符 39"/>
          <p:cNvCxnSpPr>
            <a:stCxn id="35" idx="5"/>
            <a:endCxn id="33" idx="2"/>
          </p:cNvCxnSpPr>
          <p:nvPr/>
        </p:nvCxnSpPr>
        <p:spPr bwMode="auto">
          <a:xfrm>
            <a:off x="6361990" y="3425926"/>
            <a:ext cx="702911" cy="6114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线箭头连接符 40"/>
          <p:cNvCxnSpPr>
            <a:stCxn id="36" idx="6"/>
            <a:endCxn id="33" idx="2"/>
          </p:cNvCxnSpPr>
          <p:nvPr/>
        </p:nvCxnSpPr>
        <p:spPr bwMode="auto">
          <a:xfrm>
            <a:off x="6388752" y="4037414"/>
            <a:ext cx="6761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线箭头连接符 41"/>
          <p:cNvCxnSpPr>
            <a:stCxn id="37" idx="7"/>
            <a:endCxn id="33" idx="2"/>
          </p:cNvCxnSpPr>
          <p:nvPr/>
        </p:nvCxnSpPr>
        <p:spPr bwMode="auto">
          <a:xfrm flipV="1">
            <a:off x="6361990" y="4037414"/>
            <a:ext cx="702911" cy="596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线箭头连接符 42"/>
          <p:cNvCxnSpPr>
            <a:stCxn id="39" idx="1"/>
            <a:endCxn id="33" idx="6"/>
          </p:cNvCxnSpPr>
          <p:nvPr/>
        </p:nvCxnSpPr>
        <p:spPr bwMode="auto">
          <a:xfrm flipH="1" flipV="1">
            <a:off x="7247644" y="4037414"/>
            <a:ext cx="718254" cy="596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线箭头连接符 43"/>
          <p:cNvCxnSpPr>
            <a:stCxn id="34" idx="2"/>
            <a:endCxn id="33" idx="6"/>
          </p:cNvCxnSpPr>
          <p:nvPr/>
        </p:nvCxnSpPr>
        <p:spPr bwMode="auto">
          <a:xfrm flipH="1">
            <a:off x="7247644" y="4037414"/>
            <a:ext cx="6914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线箭头连接符 44"/>
          <p:cNvCxnSpPr>
            <a:stCxn id="38" idx="3"/>
            <a:endCxn id="33" idx="6"/>
          </p:cNvCxnSpPr>
          <p:nvPr/>
        </p:nvCxnSpPr>
        <p:spPr bwMode="auto">
          <a:xfrm flipH="1">
            <a:off x="7247644" y="3425926"/>
            <a:ext cx="718254" cy="6114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843162" y="2883252"/>
            <a:ext cx="43204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iteration</a:t>
            </a:r>
          </a:p>
          <a:p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each vertex v</a:t>
            </a:r>
          </a:p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update(v)</a:t>
            </a:r>
          </a:p>
          <a:p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update(v)</a:t>
            </a:r>
          </a:p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fetch data from each </a:t>
            </a:r>
            <a:r>
              <a:rPr lang="en-US" altLang="zh-CN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in-edge</a:t>
            </a:r>
          </a:p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update data on v</a:t>
            </a:r>
          </a:p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spread data to each </a:t>
            </a:r>
            <a:r>
              <a:rPr lang="en-US" altLang="zh-CN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out-edge</a:t>
            </a:r>
            <a:endParaRPr lang="zh-CN" alt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直线箭头连接符 5"/>
          <p:cNvCxnSpPr/>
          <p:nvPr/>
        </p:nvCxnSpPr>
        <p:spPr bwMode="auto">
          <a:xfrm flipH="1">
            <a:off x="6862482" y="4128778"/>
            <a:ext cx="696490" cy="1504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/>
          <p:cNvSpPr txBox="1"/>
          <p:nvPr/>
        </p:nvSpPr>
        <p:spPr>
          <a:xfrm>
            <a:off x="5968096" y="5745193"/>
            <a:ext cx="178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Duplicated data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92402" y="35640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Courier New"/>
                <a:cs typeface="Courier New"/>
              </a:rPr>
              <a:t>v</a:t>
            </a:r>
            <a:endParaRPr kumimoji="1" lang="zh-CN" altLang="en-US" dirty="0">
              <a:latin typeface="Courier New"/>
              <a:cs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0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33"/>
    </mc:Choice>
    <mc:Fallback xmlns="">
      <p:transition xmlns:p14="http://schemas.microsoft.com/office/powerpoint/2010/main" spd="slow" advTm="1112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Vertex-Centric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VENUS:</a:t>
            </a:r>
          </a:p>
          <a:p>
            <a:pPr lvl="1"/>
            <a:r>
              <a:rPr lang="en-US" altLang="zh-CN" dirty="0" smtClean="0"/>
              <a:t>Only store mutable values on vertices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Pros</a:t>
            </a:r>
          </a:p>
          <a:p>
            <a:pPr lvl="1"/>
            <a:r>
              <a:rPr lang="en-US" altLang="zh-CN" dirty="0" smtClean="0"/>
              <a:t>Less data access</a:t>
            </a:r>
          </a:p>
          <a:p>
            <a:pPr lvl="1"/>
            <a:r>
              <a:rPr lang="en-US" altLang="zh-CN" dirty="0" smtClean="0"/>
              <a:t>Enable ``streamlined’’ processing</a:t>
            </a:r>
          </a:p>
          <a:p>
            <a:r>
              <a:rPr lang="en-US" altLang="zh-CN" dirty="0" smtClean="0"/>
              <a:t>Cons</a:t>
            </a:r>
          </a:p>
          <a:p>
            <a:pPr lvl="1"/>
            <a:r>
              <a:rPr lang="en-US" altLang="zh-CN" dirty="0" smtClean="0"/>
              <a:t>Limited expressiveness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7064901" y="3946050"/>
            <a:ext cx="182743" cy="18272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7939136" y="3946050"/>
            <a:ext cx="182743" cy="1827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206009" y="3269958"/>
            <a:ext cx="182743" cy="18272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206009" y="3946050"/>
            <a:ext cx="182743" cy="18272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6206009" y="4607169"/>
            <a:ext cx="182743" cy="18272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7939136" y="3269958"/>
            <a:ext cx="182743" cy="1827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939136" y="4607169"/>
            <a:ext cx="182743" cy="1827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直线箭头连接符 39"/>
          <p:cNvCxnSpPr>
            <a:stCxn id="6" idx="5"/>
            <a:endCxn id="4" idx="2"/>
          </p:cNvCxnSpPr>
          <p:nvPr/>
        </p:nvCxnSpPr>
        <p:spPr bwMode="auto">
          <a:xfrm>
            <a:off x="6361990" y="3425926"/>
            <a:ext cx="702911" cy="6114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箭头连接符 40"/>
          <p:cNvCxnSpPr>
            <a:stCxn id="7" idx="6"/>
            <a:endCxn id="4" idx="2"/>
          </p:cNvCxnSpPr>
          <p:nvPr/>
        </p:nvCxnSpPr>
        <p:spPr bwMode="auto">
          <a:xfrm>
            <a:off x="6388752" y="4037414"/>
            <a:ext cx="6761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线箭头连接符 41"/>
          <p:cNvCxnSpPr>
            <a:stCxn id="8" idx="7"/>
            <a:endCxn id="4" idx="2"/>
          </p:cNvCxnSpPr>
          <p:nvPr/>
        </p:nvCxnSpPr>
        <p:spPr bwMode="auto">
          <a:xfrm flipV="1">
            <a:off x="6361990" y="4037414"/>
            <a:ext cx="702911" cy="596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线箭头连接符 42"/>
          <p:cNvCxnSpPr>
            <a:stCxn id="10" idx="1"/>
            <a:endCxn id="4" idx="6"/>
          </p:cNvCxnSpPr>
          <p:nvPr/>
        </p:nvCxnSpPr>
        <p:spPr bwMode="auto">
          <a:xfrm flipH="1" flipV="1">
            <a:off x="7247644" y="4037414"/>
            <a:ext cx="718254" cy="596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线箭头连接符 43"/>
          <p:cNvCxnSpPr>
            <a:stCxn id="5" idx="2"/>
            <a:endCxn id="4" idx="6"/>
          </p:cNvCxnSpPr>
          <p:nvPr/>
        </p:nvCxnSpPr>
        <p:spPr bwMode="auto">
          <a:xfrm flipH="1">
            <a:off x="7247644" y="4037414"/>
            <a:ext cx="6914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线箭头连接符 44"/>
          <p:cNvCxnSpPr>
            <a:stCxn id="9" idx="3"/>
            <a:endCxn id="4" idx="6"/>
          </p:cNvCxnSpPr>
          <p:nvPr/>
        </p:nvCxnSpPr>
        <p:spPr bwMode="auto">
          <a:xfrm flipH="1">
            <a:off x="7247644" y="3425926"/>
            <a:ext cx="718254" cy="6114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文本框 16"/>
          <p:cNvSpPr txBox="1"/>
          <p:nvPr/>
        </p:nvSpPr>
        <p:spPr>
          <a:xfrm>
            <a:off x="1025888" y="2539336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void update(v)</a:t>
            </a:r>
          </a:p>
          <a:p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fetch data from each </a:t>
            </a:r>
            <a:r>
              <a:rPr lang="en-US" altLang="zh-CN" b="1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in-edge</a:t>
            </a:r>
          </a:p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update data on v</a:t>
            </a:r>
          </a:p>
          <a:p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spread </a:t>
            </a:r>
            <a:r>
              <a:rPr lang="en-US" altLang="zh-CN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data to each </a:t>
            </a:r>
            <a:r>
              <a:rPr lang="en-US" altLang="zh-CN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out-edge</a:t>
            </a:r>
            <a:endParaRPr lang="zh-CN" altLang="en-US" b="1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01525" y="257575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accent3"/>
                </a:solidFill>
              </a:rPr>
              <a:t>in-neighbor</a:t>
            </a:r>
            <a:endParaRPr kumimoji="1"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92402" y="35640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Courier New"/>
                <a:cs typeface="Courier New"/>
              </a:rPr>
              <a:t>v</a:t>
            </a:r>
            <a:endParaRPr kumimoji="1" lang="zh-CN" altLang="en-US" dirty="0">
              <a:latin typeface="Courier New"/>
              <a:cs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3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39"/>
    </mc:Choice>
    <mc:Fallback xmlns="">
      <p:transition xmlns:p14="http://schemas.microsoft.com/office/powerpoint/2010/main" spd="slow" advTm="750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VENUS Architecture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620" b="-1620"/>
          <a:stretch/>
        </p:blipFill>
        <p:spPr>
          <a:xfrm>
            <a:off x="173038" y="1600200"/>
            <a:ext cx="8513762" cy="4525963"/>
          </a:xfrm>
        </p:spPr>
      </p:pic>
      <p:sp>
        <p:nvSpPr>
          <p:cNvPr id="4" name="矩形 3"/>
          <p:cNvSpPr/>
          <p:nvPr/>
        </p:nvSpPr>
        <p:spPr bwMode="auto">
          <a:xfrm>
            <a:off x="5808946" y="2154476"/>
            <a:ext cx="1315232" cy="34640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224387" y="2154476"/>
            <a:ext cx="704588" cy="34640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3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VENUS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 storage (offline)</a:t>
            </a:r>
          </a:p>
          <a:p>
            <a:pPr lvl="1"/>
            <a:r>
              <a:rPr lang="en-US" dirty="0" err="1" smtClean="0"/>
              <a:t>Sharding</a:t>
            </a:r>
            <a:endParaRPr lang="en-US" dirty="0" smtClean="0"/>
          </a:p>
          <a:p>
            <a:pPr lvl="1"/>
            <a:r>
              <a:rPr lang="en-US" dirty="0" smtClean="0"/>
              <a:t>Separation of edge data and vertex data</a:t>
            </a:r>
          </a:p>
          <a:p>
            <a:r>
              <a:rPr lang="en-US" dirty="0" smtClean="0"/>
              <a:t>Computing model (online)</a:t>
            </a:r>
          </a:p>
          <a:p>
            <a:pPr lvl="1"/>
            <a:r>
              <a:rPr lang="en-US" dirty="0" smtClean="0"/>
              <a:t>Load edge data sequentially</a:t>
            </a:r>
          </a:p>
          <a:p>
            <a:pPr lvl="2"/>
            <a:r>
              <a:rPr lang="en-US" dirty="0" smtClean="0"/>
              <a:t>Execute the update function on each vertex</a:t>
            </a:r>
          </a:p>
          <a:p>
            <a:pPr lvl="1"/>
            <a:r>
              <a:rPr lang="en-US" dirty="0" smtClean="0"/>
              <a:t>How to load vertex data and propagate updates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2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heme/theme1.xml><?xml version="1.0" encoding="utf-8"?>
<a:theme xmlns:a="http://schemas.openxmlformats.org/drawingml/2006/main" name="patrick-slides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Words>1090</Words>
  <Application>Microsoft Macintosh PowerPoint</Application>
  <PresentationFormat>全屏显示(4:3)</PresentationFormat>
  <Paragraphs>262</Paragraphs>
  <Slides>22</Slides>
  <Notes>17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patrick-slides</vt:lpstr>
      <vt:lpstr>VENUS: Vertex-Centric Streamlined Graph Computation on a Single PC</vt:lpstr>
      <vt:lpstr>Graph is everywhere</vt:lpstr>
      <vt:lpstr>Mining from Big Graphs:  two feasible ways</vt:lpstr>
      <vt:lpstr>Existing Systems</vt:lpstr>
      <vt:lpstr>Our Contributions</vt:lpstr>
      <vt:lpstr>Vertex-Centric Programming </vt:lpstr>
      <vt:lpstr>Vertex-Centric Programming</vt:lpstr>
      <vt:lpstr>VENUS Architecture</vt:lpstr>
      <vt:lpstr>VENUS Architecture</vt:lpstr>
      <vt:lpstr>Sharding</vt:lpstr>
      <vt:lpstr>PowerPoint 演示文稿</vt:lpstr>
      <vt:lpstr>Vertex-Centric Streamlined Processing</vt:lpstr>
      <vt:lpstr>PowerPoint 演示文稿</vt:lpstr>
      <vt:lpstr>Load and Update v-shards</vt:lpstr>
      <vt:lpstr>Evaluation of VENUS</vt:lpstr>
      <vt:lpstr>PageRank on Twitter</vt:lpstr>
      <vt:lpstr>Cost of Updates Propagation: Data Write and Read</vt:lpstr>
      <vt:lpstr>Applications: WCC, CD, ALS</vt:lpstr>
      <vt:lpstr>Web-Scale Graph</vt:lpstr>
      <vt:lpstr>Conclusion</vt:lpstr>
      <vt:lpstr>PowerPoint 演示文稿</vt:lpstr>
      <vt:lpstr>Value Buffer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VENUS: Vertex-Centric Streamlined Graph Computation on a Single PC</dc:title>
  <dc:creator>Qin Liu</dc:creator>
  <cp:lastModifiedBy>Qin Liu</cp:lastModifiedBy>
  <cp:revision>208</cp:revision>
  <dcterms:created xsi:type="dcterms:W3CDTF">2015-04-02T03:56:31Z</dcterms:created>
  <dcterms:modified xsi:type="dcterms:W3CDTF">2015-04-16T07:43:44Z</dcterms:modified>
</cp:coreProperties>
</file>